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Caveat"/>
      <p:regular r:id="rId43"/>
      <p:bold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8F7295-3A1D-4323-9E4B-7C1228B2687D}">
  <a:tblStyle styleId="{E88F7295-3A1D-4323-9E4B-7C1228B268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Caveat-bold.fntdata"/><Relationship Id="rId21" Type="http://schemas.openxmlformats.org/officeDocument/2006/relationships/slide" Target="slides/slide15.xml"/><Relationship Id="rId43" Type="http://schemas.openxmlformats.org/officeDocument/2006/relationships/font" Target="fonts/Cave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7bfbf335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7bfbf335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ca64ad6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ca64ad6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9a0a3cfc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9a0a3cf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ca64ad63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ca64ad63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a0a3cfc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9a0a3cfc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a64ad6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a64ad6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a0a3cfc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9a0a3cfc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a64ad63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ca64ad63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4669c3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b4669c3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4669c3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b4669c3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a0a3cfc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9a0a3cf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b4669c3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b4669c3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a0a3cf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9a0a3cf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a0a3cf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a0a3cf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ca64ad63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ca64ad63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9a0a3cfc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9a0a3cfc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a0a3cfc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9a0a3cfc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4669c30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b4669c30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9a29b24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9a29b24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9a29b24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9a29b24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9a29b24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9a29b24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9a29b24c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9a29b24c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b4669c3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b4669c3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a29b24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f9a29b24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9a29b24c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f9a29b24c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9a29b24c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9a29b24c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9a29b24c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f9a29b24c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9a29b24c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f9a29b24c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ca64ad63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fca64ad63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7ea36a7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7ea36a7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7bfbf335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7bfbf335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b4669c3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b4669c3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ca64ad6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ca64ad6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d7d081a9_0_2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d7d081a9_0_2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ca64ad6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ca64ad6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9a0a3cf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9a0a3cf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Rad-hi" TargetMode="External"/><Relationship Id="rId4" Type="http://schemas.openxmlformats.org/officeDocument/2006/relationships/hyperlink" Target="https://github.com/B-hafedh" TargetMode="External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rfcafe.com/references/electrical/images2/capacitor-types-vishay.jpg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youtube.com/watch?v=WytU5uj78-4" TargetMode="External"/><Relationship Id="rId6" Type="http://schemas.openxmlformats.org/officeDocument/2006/relationships/hyperlink" Target="https://www.youtube.com/watch?v=rbCXKhhzBN0&amp;t=375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hZxD1hwntqY&amp;t=211s" TargetMode="External"/><Relationship Id="rId4" Type="http://schemas.openxmlformats.org/officeDocument/2006/relationships/hyperlink" Target="https://www.youtube.com/watch?v=hZxD1hwntqY&amp;t=211s" TargetMode="External"/><Relationship Id="rId5" Type="http://schemas.openxmlformats.org/officeDocument/2006/relationships/hyperlink" Target="https://www.youtube.com/watch?v=KSylo01n5FY&amp;t=342s" TargetMode="External"/><Relationship Id="rId6" Type="http://schemas.openxmlformats.org/officeDocument/2006/relationships/hyperlink" Target="https://www.youtube.com/watch?v=kdrP9WbJIb8&amp;t=315s" TargetMode="External"/><Relationship Id="rId7" Type="http://schemas.openxmlformats.org/officeDocument/2006/relationships/hyperlink" Target="https://www.rfcafe.com/references/electrical/images2/inductor-types.jpg" TargetMode="External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S7C5sSde9e4" TargetMode="External"/><Relationship Id="rId4" Type="http://schemas.openxmlformats.org/officeDocument/2006/relationships/hyperlink" Target="https://www.youtube.com/watch?v=Vp_XUi22fTI&amp;list=PLjS13O8ZcTgZpoGv5QAMoHt4be6gIcjJU&amp;index=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JNi6WY7WKAI" TargetMode="External"/><Relationship Id="rId4" Type="http://schemas.openxmlformats.org/officeDocument/2006/relationships/hyperlink" Target="https://www.youtube.com/watch?v=sI5Ftm1-jik&amp;t=29s" TargetMode="External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watch?v=7ukDKVHnac4&amp;t=306s" TargetMode="External"/><Relationship Id="rId5" Type="http://schemas.openxmlformats.org/officeDocument/2006/relationships/hyperlink" Target="https://www.youtube.com/watch?v=IcrBqCFLHIY" TargetMode="External"/><Relationship Id="rId6" Type="http://schemas.openxmlformats.org/officeDocument/2006/relationships/hyperlink" Target="https://www.youtube.com/watch?v=stM8dgcY1C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hyperlink" Target="https://www.youtube.com/watch?v=tpIctyqH29Q&amp;list=PLH2l6uzC4UEW0s7-KewFLBC1D0l6XRfy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v=poWJTSV4Yio&amp;list=PLowKtXNTBypETld5oX1ZMI-LYoA2LWi8D" TargetMode="External"/><Relationship Id="rId4" Type="http://schemas.openxmlformats.org/officeDocument/2006/relationships/hyperlink" Target="https://www.youtube.com/playlist?list=PLjS13O8ZcTgZpoGv5QAMoHt4be6gIcjJU" TargetMode="External"/><Relationship Id="rId5" Type="http://schemas.openxmlformats.org/officeDocument/2006/relationships/hyperlink" Target="https://www.youtube.com/watch?v=HyznrdDSSGM&amp;list=PLowKtXNTBypGqImE405J2565dvjafglHU" TargetMode="External"/><Relationship Id="rId6" Type="http://schemas.openxmlformats.org/officeDocument/2006/relationships/hyperlink" Target="https://www.youtube.com/watch?v=tpIctyqH29Q&amp;list=PLH2l6uzC4UEW0s7-KewFLBC1D0l6XRfy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s://learn.sparkfun.com/tutorials/voltage-current-resistance-and-ohms-law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iyG9_UFJVoI" TargetMode="External"/><Relationship Id="rId4" Type="http://schemas.openxmlformats.org/officeDocument/2006/relationships/hyperlink" Target="https://www.youtube.com/watch?v=d6BVTu_hMJs&amp;list=PLjS13O8ZcTgZpoGv5QAMoHt4be6gIcjJU&amp;index=1&amp;t=93s" TargetMode="External"/><Relationship Id="rId5" Type="http://schemas.openxmlformats.org/officeDocument/2006/relationships/hyperlink" Target="https://learn.sparkfun.com/tutorials/voltage-current-resistance-and-ohms-la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hyperlink" Target="https://learn.sparkfun.com/tutorials/voltage-current-resistance-and-ohms-law" TargetMode="External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tic4.arrow.com/-/media/arrow/images/miscellaneous/h/how-to-read-resistor-color-codes.jpg?h=900&amp;w=735&amp;la=en&amp;hash=50A6326842ED403860ACC9FEDED70E1A90406D43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i.pinimg.com/originals/6b/62/c3/6b62c31100afb7701ebb03c1bc21cc8f.png" TargetMode="External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1600" y="1673850"/>
            <a:ext cx="80208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the </a:t>
            </a:r>
            <a:r>
              <a:rPr b="1" lang="en" sz="35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$~#!*+</a:t>
            </a:r>
            <a:r>
              <a:rPr b="1"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49C90"/>
                </a:solidFill>
                <a:latin typeface="Montserrat"/>
                <a:ea typeface="Montserrat"/>
                <a:cs typeface="Montserrat"/>
                <a:sym typeface="Montserrat"/>
              </a:rPr>
              <a:t>electronics</a:t>
            </a:r>
            <a:r>
              <a:rPr b="1"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85750" y="3914788"/>
            <a:ext cx="4878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Prepared by: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Radhi SGHAIER,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github.com/Rad-hi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Hafedh BOUGHDIRI,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github.com/B-hafedh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300" y="4120000"/>
            <a:ext cx="2160604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The Big Three: RL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575" y="668913"/>
            <a:ext cx="5597611" cy="42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453775" y="1450163"/>
            <a:ext cx="22227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1- </a:t>
            </a: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https://www.youtube.com/watch?v=WytU5uj78-4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2-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https://www.youtube.com/watch?v=rbCXKhhzBN0&amp;t=375s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 The Big Three: R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92321">
            <a:off x="926488" y="3660310"/>
            <a:ext cx="892521" cy="25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700" y="797413"/>
            <a:ext cx="6306600" cy="35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 The Big Three: R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558475" y="1267313"/>
            <a:ext cx="30024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https://www.youtube.com/watch?v=hZxD1hwntqY&amp;t=211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https://www.youtube.com/watch?v=KSylo01n5FY&amp;t=342s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https://www.youtube.com/watch?v=kdrP9WbJIb8&amp;t=315s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8025" y="821300"/>
            <a:ext cx="4876014" cy="368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18950" l="0" r="0" t="18956"/>
          <a:stretch/>
        </p:blipFill>
        <p:spPr>
          <a:xfrm>
            <a:off x="2324762" y="888700"/>
            <a:ext cx="6087488" cy="28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00" y="3372175"/>
            <a:ext cx="1684650" cy="16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000" y="3906713"/>
            <a:ext cx="115012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 And their little brother: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Diode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368850" y="274025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 And their little brother: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Diode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241050" y="1038450"/>
            <a:ext cx="86619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use AC at homes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https://www.youtube.com/watch?v=S7C5sSde9e4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 volts pour aller plus loin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https://www.youtube.com/watch?v=Vp_XUi22fTI&amp;list=PLjS13O8ZcTgZpoGv5QAMoHt4be6gIcjJU&amp;index=7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And their little brother: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Diode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66" y="1305263"/>
            <a:ext cx="3274985" cy="2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25" y="3468349"/>
            <a:ext cx="3769326" cy="1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950" y="925800"/>
            <a:ext cx="3967055" cy="24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368850" y="1868650"/>
            <a:ext cx="30756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Diodes: 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https://www.youtube.com/watch?v=JNi6WY7WKAI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Full bridge rectifiers: 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https://www.youtube.com/watch?v=sI5Ftm1-jik&amp;t=29s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And their little brother: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Diode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475" y="854050"/>
            <a:ext cx="5026675" cy="3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1971150" y="3176875"/>
            <a:ext cx="5201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the hell is digital logic 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3897000" y="1125775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3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013" y="963000"/>
            <a:ext cx="45148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Signals: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Digital vs Analog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12762" r="0" t="0"/>
          <a:stretch/>
        </p:blipFill>
        <p:spPr>
          <a:xfrm>
            <a:off x="3112012" y="2637373"/>
            <a:ext cx="4514850" cy="202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1517138" y="1470150"/>
            <a:ext cx="10566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Analog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1517138" y="3433550"/>
            <a:ext cx="10566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 Machine language: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High/Low, and Binary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2" name="Google Shape;202;p31"/>
          <p:cNvGrpSpPr/>
          <p:nvPr/>
        </p:nvGrpSpPr>
        <p:grpSpPr>
          <a:xfrm>
            <a:off x="4435149" y="2227164"/>
            <a:ext cx="4267698" cy="904295"/>
            <a:chOff x="1076199" y="3448374"/>
            <a:chExt cx="4721950" cy="1042175"/>
          </a:xfrm>
        </p:grpSpPr>
        <p:pic>
          <p:nvPicPr>
            <p:cNvPr id="203" name="Google Shape;20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2349" y="3448374"/>
              <a:ext cx="1043500" cy="104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28499" y="3448374"/>
              <a:ext cx="1043500" cy="104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4649" y="3448374"/>
              <a:ext cx="1043500" cy="104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1"/>
            <p:cNvPicPr preferRelativeResize="0"/>
            <p:nvPr/>
          </p:nvPicPr>
          <p:blipFill rotWithShape="1">
            <a:blip r:embed="rId4">
              <a:alphaModFix/>
            </a:blip>
            <a:srcRect b="69" l="0" r="0" t="59"/>
            <a:stretch/>
          </p:blipFill>
          <p:spPr>
            <a:xfrm>
              <a:off x="1076199" y="3448374"/>
              <a:ext cx="1043500" cy="104217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07" name="Google Shape;207;p31"/>
          <p:cNvGraphicFramePr/>
          <p:nvPr/>
        </p:nvGraphicFramePr>
        <p:xfrm>
          <a:off x="441150" y="14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{E88F7295-3A1D-4323-9E4B-7C1228B2687D}</a:tableStyleId>
              </a:tblPr>
              <a:tblGrid>
                <a:gridCol w="1735625"/>
                <a:gridCol w="1735625"/>
              </a:tblGrid>
              <a:tr h="128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24" y="1506449"/>
            <a:ext cx="1043500" cy="10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69" l="0" r="0" t="59"/>
          <a:stretch/>
        </p:blipFill>
        <p:spPr>
          <a:xfrm>
            <a:off x="887524" y="2851786"/>
            <a:ext cx="1043500" cy="10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2335525" y="2166613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0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2335525" y="925775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1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8850" y="204200"/>
            <a:ext cx="8406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Context, and today’s </a:t>
            </a:r>
            <a:r>
              <a:rPr b="1" lang="en" sz="1900">
                <a:solidFill>
                  <a:srgbClr val="249C90"/>
                </a:solidFill>
                <a:latin typeface="Montserrat"/>
                <a:ea typeface="Montserrat"/>
                <a:cs typeface="Montserrat"/>
                <a:sym typeface="Montserrat"/>
              </a:rPr>
              <a:t>four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questions !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3763" r="3754" t="0"/>
          <a:stretch/>
        </p:blipFill>
        <p:spPr>
          <a:xfrm>
            <a:off x="5258550" y="962825"/>
            <a:ext cx="3502300" cy="32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68850" y="1359600"/>
            <a:ext cx="48897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What’s the difference between I &amp; V 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the 3 most important electronic components 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the hell is digital logic 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digital logic shaping our life 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Circuits: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From mechanical to electrical !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6594" l="0" r="0" t="0"/>
          <a:stretch/>
        </p:blipFill>
        <p:spPr>
          <a:xfrm>
            <a:off x="618413" y="768375"/>
            <a:ext cx="7907174" cy="389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Circuits: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From mechanical to electrical !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8941" t="0"/>
          <a:stretch/>
        </p:blipFill>
        <p:spPr>
          <a:xfrm>
            <a:off x="1350600" y="425075"/>
            <a:ext cx="6442800" cy="34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11426" l="0" r="51364" t="0"/>
          <a:stretch/>
        </p:blipFill>
        <p:spPr>
          <a:xfrm>
            <a:off x="5813975" y="3830225"/>
            <a:ext cx="957749" cy="11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b="11426" l="51364" r="0" t="0"/>
          <a:stretch/>
        </p:blipFill>
        <p:spPr>
          <a:xfrm>
            <a:off x="2345199" y="3830225"/>
            <a:ext cx="957749" cy="11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Circuits: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From mechanical to electrical !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821325"/>
            <a:ext cx="4762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679500" y="3541200"/>
            <a:ext cx="7785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Transistors: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https://www.youtube.com/watch?v=7ukDKVHnac4&amp;t=306s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https://www.youtube.com/watch?v=IcrBqCFLHIY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MOSFETS: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https://www.youtube.com/watch?v=stM8dgcY1CA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Logic gates: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AND - OR - NAND - NOR - NOT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13"/>
            <a:ext cx="8839204" cy="255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6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Logic gates: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XOR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54" y="1404300"/>
            <a:ext cx="7614100" cy="27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1971150" y="3176875"/>
            <a:ext cx="5201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digital logic shaping our life 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3897000" y="1125775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4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They compute!</a:t>
            </a:r>
            <a:endParaRPr b="1" sz="1800">
              <a:solidFill>
                <a:srgbClr val="AC11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341" y="830554"/>
            <a:ext cx="3935317" cy="39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9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199" y="946301"/>
            <a:ext cx="6605601" cy="3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86" y="946298"/>
            <a:ext cx="6637824" cy="3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75" y="946300"/>
            <a:ext cx="6637843" cy="3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313100" y="3258400"/>
            <a:ext cx="651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What’s the difference between Current  &amp; Voltage 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897000" y="1207300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1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75" y="946296"/>
            <a:ext cx="6637851" cy="37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2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75" y="946297"/>
            <a:ext cx="6637849" cy="371692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75" y="946296"/>
            <a:ext cx="6637850" cy="37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4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75" y="946300"/>
            <a:ext cx="6637843" cy="371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ALU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127925" y="4682125"/>
            <a:ext cx="8145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https://www.youtube.com/watch?v=tpIctyqH29Q&amp;list=PLH2l6uzC4UEW0s7-KewFLBC1D0l6XRfye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 Computers: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The full picture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25" y="917850"/>
            <a:ext cx="2943751" cy="21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575" y="662813"/>
            <a:ext cx="3817875" cy="38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813" y="3018001"/>
            <a:ext cx="2457871" cy="17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up,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Playlists to watch!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368850" y="906225"/>
            <a:ext cx="8228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Electronics basics: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https://www.youtube.com/watch?v=poWJTSV4Yio&amp;list=PLowKtXNTBypETld5oX1ZMI-LYoA2LWi8D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Voyage en électricité 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https://www.youtube.com/playlist?list=PLjS13O8ZcTgZpoGv5QAMoHt4be6gIcjJU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 logic, the full picture: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https://www.youtube.com/watch?v=HyznrdDSSGM&amp;list=PLowKtXNTBypGqImE405J2565dvjafglHU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fundamentals: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https://www.youtube.com/watch?v=tpIctyqH29Q&amp;list=PLH2l6uzC4UEW0s7-KewFLBC1D0l6XRfye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/>
        </p:nvSpPr>
        <p:spPr>
          <a:xfrm>
            <a:off x="368850" y="2339400"/>
            <a:ext cx="8406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1- I (Amp) vs V (Volt)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14424" r="24323" t="0"/>
          <a:stretch/>
        </p:blipFill>
        <p:spPr>
          <a:xfrm>
            <a:off x="825724" y="661988"/>
            <a:ext cx="2333750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13896" r="11067" t="0"/>
          <a:stretch/>
        </p:blipFill>
        <p:spPr>
          <a:xfrm>
            <a:off x="3623875" y="726988"/>
            <a:ext cx="2761675" cy="36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27550" y="4682125"/>
            <a:ext cx="6258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100" u="sng">
                <a:solidFill>
                  <a:srgbClr val="155B5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https://learn.sparkfun.com/tutorials/voltage-current-resistance-and-ohms-law</a:t>
            </a:r>
            <a:endParaRPr sz="1100">
              <a:solidFill>
                <a:srgbClr val="155B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900" y="673500"/>
            <a:ext cx="938150" cy="1191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0900" y="1956475"/>
            <a:ext cx="938150" cy="115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0898" y="3202648"/>
            <a:ext cx="938149" cy="126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59250" y="247125"/>
            <a:ext cx="84255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C1145"/>
                </a:solidFill>
                <a:latin typeface="Montserrat"/>
                <a:ea typeface="Montserrat"/>
                <a:cs typeface="Montserrat"/>
                <a:sym typeface="Montserrat"/>
              </a:rPr>
              <a:t>Additional resources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(videos, reading)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 of voltage &amp; current: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https://www.youtube.com/watch?v=iyG9_UFJVoI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sources du courant 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https://www.youtube.com/watch?v=d6BVTu_hMJs&amp;list=PLjS13O8ZcTgZpoGv5QAMoHt4be6gIcjJU&amp;index=1&amp;t=93s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---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Voltage, Current, Resistance, and Ohm's Law: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https://learn.sparkfun.com/tutorials/voltage-current-resistance-and-ohms-law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1133400" y="3176875"/>
            <a:ext cx="6877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the 3 most important electronic components 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897000" y="1125775"/>
            <a:ext cx="13500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endParaRPr b="1" sz="1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The Big Three: 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LC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88" y="1004575"/>
            <a:ext cx="3333550" cy="3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21550"/>
          <a:stretch/>
        </p:blipFill>
        <p:spPr>
          <a:xfrm>
            <a:off x="3642338" y="1689475"/>
            <a:ext cx="2819400" cy="2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27550" y="4682125"/>
            <a:ext cx="6258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5B54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100" u="sng">
                <a:solidFill>
                  <a:srgbClr val="155B5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https://learn.sparkfun.com/tutorials/voltage-current-resistance-and-ohms-law</a:t>
            </a:r>
            <a:endParaRPr sz="1100">
              <a:solidFill>
                <a:srgbClr val="155B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391937" y="1651950"/>
            <a:ext cx="5176875" cy="18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The Big Three: 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LC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300" y="668900"/>
            <a:ext cx="3405336" cy="416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62" y="737300"/>
            <a:ext cx="4661209" cy="40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68850" y="204200"/>
            <a:ext cx="8406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The Big Three: RL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675" y="668900"/>
            <a:ext cx="3822989" cy="4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83201" y="2861976"/>
            <a:ext cx="2336126" cy="19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